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2" r:id="rId7"/>
    <p:sldId id="263"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4" d="100"/>
          <a:sy n="114" d="100"/>
        </p:scale>
        <p:origin x="31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82f1750a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482f1750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82f1750a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82f1750a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82f1750a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82f1750a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82f1750a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82f1750a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82f1750ad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82f1750ad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82f1750a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82f1750a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mc/articles/PMC2853053/#R2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ncbi.nlm.nih.gov/pmc/articles/PMC2853053/#R2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2180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latin typeface="Times New Roman"/>
                <a:ea typeface="Times New Roman"/>
                <a:cs typeface="Times New Roman"/>
                <a:sym typeface="Times New Roman"/>
              </a:rPr>
              <a:t>Chronic lateness is Serious</a:t>
            </a:r>
            <a:endParaRPr>
              <a:latin typeface="Times New Roman"/>
              <a:ea typeface="Times New Roman"/>
              <a:cs typeface="Times New Roman"/>
              <a:sym typeface="Times New Roman"/>
            </a:endParaRPr>
          </a:p>
          <a:p>
            <a:pPr marL="0" lvl="0" indent="0" algn="ctr" rtl="0">
              <a:spcBef>
                <a:spcPts val="0"/>
              </a:spcBef>
              <a:spcAft>
                <a:spcPts val="0"/>
              </a:spcAft>
              <a:buNone/>
            </a:pP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pic>
        <p:nvPicPr>
          <p:cNvPr id="55" name="Google Shape;55;p13"/>
          <p:cNvPicPr preferRelativeResize="0"/>
          <p:nvPr/>
        </p:nvPicPr>
        <p:blipFill>
          <a:blip r:embed="rId3">
            <a:alphaModFix/>
          </a:blip>
          <a:stretch>
            <a:fillRect/>
          </a:stretch>
        </p:blipFill>
        <p:spPr>
          <a:xfrm>
            <a:off x="2883650" y="1640725"/>
            <a:ext cx="3376701" cy="3418625"/>
          </a:xfrm>
          <a:prstGeom prst="rect">
            <a:avLst/>
          </a:prstGeom>
          <a:noFill/>
          <a:ln>
            <a:noFill/>
          </a:ln>
        </p:spPr>
      </p:pic>
      <p:sp>
        <p:nvSpPr>
          <p:cNvPr id="56" name="Google Shape;56;p13"/>
          <p:cNvSpPr txBox="1"/>
          <p:nvPr/>
        </p:nvSpPr>
        <p:spPr>
          <a:xfrm>
            <a:off x="6751725" y="2558350"/>
            <a:ext cx="2080500" cy="131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Feng Zhuo</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Motivating Research issue</a:t>
            </a:r>
            <a:endParaRPr>
              <a:latin typeface="Times New Roman"/>
              <a:ea typeface="Times New Roman"/>
              <a:cs typeface="Times New Roman"/>
              <a:sym typeface="Times New Roman"/>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latin typeface="Times New Roman"/>
                <a:ea typeface="Times New Roman"/>
                <a:cs typeface="Times New Roman"/>
                <a:sym typeface="Times New Roman"/>
              </a:rPr>
              <a:t>The motivating research issue is what is the real reason behind chronic lateness. </a:t>
            </a:r>
            <a:endParaRPr b="1">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a:solidFill>
                  <a:schemeClr val="dk1"/>
                </a:solidFill>
                <a:latin typeface="Times New Roman"/>
                <a:ea typeface="Times New Roman"/>
                <a:cs typeface="Times New Roman"/>
                <a:sym typeface="Times New Roman"/>
              </a:rPr>
              <a:t>“Chronic lateness is already a pattern of behavior, which is why chronically late people may not realize that they are not late because some accident happens, but because having a habit of being late, and “accident”  and “emergency” happens to them all the time. People who are chronically late obviously have organizing issues, pointing out what’s behind that is one of the purposes of this research.” </a:t>
            </a:r>
            <a:endParaRPr>
              <a:latin typeface="Times New Roman"/>
              <a:ea typeface="Times New Roman"/>
              <a:cs typeface="Times New Roman"/>
              <a:sym typeface="Times New Roman"/>
            </a:endParaRPr>
          </a:p>
          <a:p>
            <a:pPr marL="457200" lvl="0" indent="0" algn="l" rtl="0">
              <a:spcBef>
                <a:spcPts val="1600"/>
              </a:spcBef>
              <a:spcAft>
                <a:spcPts val="1600"/>
              </a:spcAft>
              <a:buNone/>
            </a:pP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3000" b="1">
                <a:solidFill>
                  <a:srgbClr val="000000"/>
                </a:solidFill>
                <a:latin typeface="Times New Roman"/>
                <a:ea typeface="Times New Roman"/>
                <a:cs typeface="Times New Roman"/>
                <a:sym typeface="Times New Roman"/>
              </a:rPr>
              <a:t>Mature guesses of the cause of chronic lateness</a:t>
            </a:r>
            <a:endParaRPr sz="3000" b="1">
              <a:solidFill>
                <a:srgbClr val="000000"/>
              </a:solidFill>
              <a:latin typeface="Times New Roman"/>
              <a:ea typeface="Times New Roman"/>
              <a:cs typeface="Times New Roman"/>
              <a:sym typeface="Times New Roman"/>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solidFill>
                <a:srgbClr val="000000"/>
              </a:solidFill>
              <a:latin typeface="Times New Roman"/>
              <a:ea typeface="Times New Roman"/>
              <a:cs typeface="Times New Roman"/>
              <a:sym typeface="Times New Roman"/>
            </a:endParaRPr>
          </a:p>
          <a:p>
            <a:pPr marL="457200" lvl="0" indent="-342900" algn="l" rtl="0">
              <a:spcBef>
                <a:spcPts val="160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Family ( Unpunctual Parents )</a:t>
            </a:r>
            <a:endParaRPr dirty="0">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Don’t care about the consequence</a:t>
            </a:r>
            <a:endParaRPr dirty="0">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Break the rules</a:t>
            </a:r>
            <a:endParaRPr dirty="0">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Internal clock</a:t>
            </a:r>
            <a:endParaRPr dirty="0">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Low self-esteem</a:t>
            </a:r>
            <a:endParaRPr dirty="0">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rabicPeriod"/>
            </a:pPr>
            <a:r>
              <a:rPr lang="en" dirty="0">
                <a:solidFill>
                  <a:srgbClr val="000000"/>
                </a:solidFill>
                <a:latin typeface="Times New Roman"/>
                <a:ea typeface="Times New Roman"/>
                <a:cs typeface="Times New Roman"/>
                <a:sym typeface="Times New Roman"/>
              </a:rPr>
              <a:t>Psychological buffer (Subconsciously)</a:t>
            </a:r>
            <a:endParaRPr dirty="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25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Background Info</a:t>
            </a:r>
            <a:endParaRPr>
              <a:latin typeface="Times New Roman"/>
              <a:ea typeface="Times New Roman"/>
              <a:cs typeface="Times New Roman"/>
              <a:sym typeface="Times New Roman"/>
            </a:endParaRPr>
          </a:p>
        </p:txBody>
      </p:sp>
      <p:sp>
        <p:nvSpPr>
          <p:cNvPr id="74" name="Google Shape;74;p16"/>
          <p:cNvSpPr txBox="1">
            <a:spLocks noGrp="1"/>
          </p:cNvSpPr>
          <p:nvPr>
            <p:ph type="body" idx="1"/>
          </p:nvPr>
        </p:nvSpPr>
        <p:spPr>
          <a:xfrm>
            <a:off x="193075" y="122532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AutoNum type="arabicPeriod"/>
            </a:pPr>
            <a:r>
              <a:rPr lang="en" b="1" dirty="0">
                <a:solidFill>
                  <a:schemeClr val="dk1"/>
                </a:solidFill>
                <a:highlight>
                  <a:srgbClr val="FFFFFF"/>
                </a:highlight>
                <a:latin typeface="Times New Roman"/>
                <a:ea typeface="Times New Roman"/>
                <a:cs typeface="Times New Roman"/>
                <a:sym typeface="Times New Roman"/>
              </a:rPr>
              <a:t>Family issue:</a:t>
            </a:r>
            <a:endParaRPr b="1" dirty="0">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0"/>
              </a:spcAft>
              <a:buNone/>
            </a:pPr>
            <a:r>
              <a:rPr lang="en" b="1" dirty="0">
                <a:solidFill>
                  <a:schemeClr val="dk1"/>
                </a:solidFill>
                <a:highlight>
                  <a:srgbClr val="FFFFFF"/>
                </a:highlight>
                <a:latin typeface="Times New Roman"/>
                <a:ea typeface="Times New Roman"/>
                <a:cs typeface="Times New Roman"/>
                <a:sym typeface="Times New Roman"/>
              </a:rPr>
              <a:t>Merrill.P.Q., (2009). </a:t>
            </a:r>
            <a:r>
              <a:rPr lang="en" b="1" dirty="0">
                <a:solidFill>
                  <a:schemeClr val="dk1"/>
                </a:solidFill>
                <a:latin typeface="Times New Roman"/>
                <a:ea typeface="Times New Roman"/>
                <a:cs typeface="Times New Roman"/>
                <a:sym typeface="Times New Roman"/>
              </a:rPr>
              <a:t>Long-term Effects of Parents’ Education on Children’s Educational and Occupational Success: Mediation by Family Interactions, Child Aggression, and Teenage Aspirations:</a:t>
            </a:r>
            <a:endParaRPr dirty="0">
              <a:solidFill>
                <a:schemeClr val="dk1"/>
              </a:solidFill>
              <a:highlight>
                <a:srgbClr val="FFFFFF"/>
              </a:highlight>
              <a:latin typeface="Times New Roman"/>
              <a:ea typeface="Times New Roman"/>
              <a:cs typeface="Times New Roman"/>
              <a:sym typeface="Times New Roman"/>
            </a:endParaRPr>
          </a:p>
          <a:p>
            <a:pPr marL="457200" lvl="0" indent="0" algn="l" rtl="0">
              <a:spcBef>
                <a:spcPts val="1600"/>
              </a:spcBef>
              <a:spcAft>
                <a:spcPts val="0"/>
              </a:spcAft>
              <a:buNone/>
            </a:pPr>
            <a:r>
              <a:rPr lang="en" dirty="0">
                <a:solidFill>
                  <a:schemeClr val="dk1"/>
                </a:solidFill>
                <a:highlight>
                  <a:srgbClr val="FFFFFF"/>
                </a:highlight>
                <a:latin typeface="Times New Roman"/>
                <a:ea typeface="Times New Roman"/>
                <a:cs typeface="Times New Roman"/>
                <a:sym typeface="Times New Roman"/>
              </a:rPr>
              <a:t>“Participants were reinter viewed at ages 19, 30, and 48 (</a:t>
            </a:r>
            <a:r>
              <a:rPr lang="en" u="sng" dirty="0">
                <a:solidFill>
                  <a:schemeClr val="dk1"/>
                </a:solidFill>
                <a:highlight>
                  <a:srgbClr val="FFFFFF"/>
                </a:highlight>
                <a:latin typeface="Times New Roman"/>
                <a:ea typeface="Times New Roman"/>
                <a:cs typeface="Times New Roman"/>
                <a:sym typeface="Times New Roman"/>
                <a:hlinkClick r:id="rId3"/>
              </a:rPr>
              <a:t>Eron et al, 1971</a:t>
            </a:r>
            <a:r>
              <a:rPr lang="en" dirty="0">
                <a:solidFill>
                  <a:schemeClr val="dk1"/>
                </a:solidFill>
                <a:highlight>
                  <a:srgbClr val="FFFFFF"/>
                </a:highlight>
                <a:latin typeface="Times New Roman"/>
                <a:ea typeface="Times New Roman"/>
                <a:cs typeface="Times New Roman"/>
                <a:sym typeface="Times New Roman"/>
              </a:rPr>
              <a:t>;</a:t>
            </a:r>
            <a:r>
              <a:rPr lang="en" dirty="0">
                <a:solidFill>
                  <a:schemeClr val="dk1"/>
                </a:solidFill>
                <a:highlight>
                  <a:srgbClr val="FFFFFF"/>
                </a:highlight>
                <a:uFill>
                  <a:noFill/>
                </a:uFill>
                <a:latin typeface="Times New Roman"/>
                <a:ea typeface="Times New Roman"/>
                <a:cs typeface="Times New Roman"/>
                <a:sym typeface="Times New Roman"/>
                <a:hlinkClick r:id="rId4"/>
              </a:rPr>
              <a:t> </a:t>
            </a:r>
            <a:r>
              <a:rPr lang="en" u="sng" dirty="0">
                <a:solidFill>
                  <a:schemeClr val="dk1"/>
                </a:solidFill>
                <a:highlight>
                  <a:srgbClr val="FFFFFF"/>
                </a:highlight>
                <a:latin typeface="Times New Roman"/>
                <a:ea typeface="Times New Roman"/>
                <a:cs typeface="Times New Roman"/>
                <a:sym typeface="Times New Roman"/>
                <a:hlinkClick r:id="rId4"/>
              </a:rPr>
              <a:t>Huesmann et al., 2002</a:t>
            </a:r>
            <a:r>
              <a:rPr lang="en" dirty="0">
                <a:solidFill>
                  <a:schemeClr val="dk1"/>
                </a:solidFill>
                <a:highlight>
                  <a:srgbClr val="FFFFFF"/>
                </a:highlight>
                <a:latin typeface="Times New Roman"/>
                <a:ea typeface="Times New Roman"/>
                <a:cs typeface="Times New Roman"/>
                <a:sym typeface="Times New Roman"/>
              </a:rPr>
              <a:t>). Parents’ educational level when the child was 8 years old significantly predicted educational and occupational success for the child 40 years later.”</a:t>
            </a:r>
            <a:endParaRPr dirty="0">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dirty="0">
                <a:solidFill>
                  <a:schemeClr val="dk1"/>
                </a:solidFill>
                <a:latin typeface="Times New Roman"/>
                <a:ea typeface="Times New Roman"/>
                <a:cs typeface="Times New Roman"/>
                <a:sym typeface="Times New Roman"/>
              </a:rPr>
              <a:t>“</a:t>
            </a:r>
            <a:endParaRPr dirty="0">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dirty="0">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Background Info</a:t>
            </a:r>
            <a:endParaRPr/>
          </a:p>
          <a:p>
            <a:pPr marL="0" lvl="0" indent="0" algn="l" rtl="0">
              <a:spcBef>
                <a:spcPts val="0"/>
              </a:spcBef>
              <a:spcAft>
                <a:spcPts val="0"/>
              </a:spcAft>
              <a:buNone/>
            </a:pP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highlight>
                  <a:srgbClr val="FFFFFF"/>
                </a:highlight>
                <a:latin typeface="Times New Roman"/>
                <a:ea typeface="Times New Roman"/>
                <a:cs typeface="Times New Roman"/>
                <a:sym typeface="Times New Roman"/>
              </a:rPr>
              <a:t>Effective solution:</a:t>
            </a:r>
            <a:endParaRPr b="1">
              <a:solidFill>
                <a:schemeClr val="dk1"/>
              </a:solidFill>
              <a:highlight>
                <a:srgbClr val="FFFFFF"/>
              </a:highlight>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b="1">
                <a:solidFill>
                  <a:schemeClr val="dk1"/>
                </a:solidFill>
                <a:latin typeface="Times New Roman"/>
                <a:ea typeface="Times New Roman"/>
                <a:cs typeface="Times New Roman"/>
                <a:sym typeface="Times New Roman"/>
              </a:rPr>
              <a:t>Bataineh.M, (2014). A review of Factors Associated with Student's Lateness Behavior and Dealing Strategies:</a:t>
            </a:r>
            <a:endParaRPr b="1">
              <a:solidFill>
                <a:schemeClr val="dk1"/>
              </a:solidFill>
              <a:latin typeface="Times New Roman"/>
              <a:ea typeface="Times New Roman"/>
              <a:cs typeface="Times New Roman"/>
              <a:sym typeface="Times New Roman"/>
            </a:endParaRPr>
          </a:p>
          <a:p>
            <a:pPr marL="457200" lvl="0" indent="0" algn="l" rtl="0">
              <a:spcBef>
                <a:spcPts val="160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“On the other hand, college may invite the students to discuss and seek explanation for their unsatisfactory attendance to be improved and any  support that  may be  required. One  more things,  educational  institutions should  developed  a firm,  well- established policy that handling late students, and should imposition of sanctions and penalties for late students."</a:t>
            </a:r>
            <a:endParaRPr>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3000" b="1">
                <a:solidFill>
                  <a:srgbClr val="000000"/>
                </a:solidFill>
                <a:latin typeface="Times New Roman"/>
                <a:ea typeface="Times New Roman"/>
                <a:cs typeface="Times New Roman"/>
                <a:sym typeface="Times New Roman"/>
              </a:rPr>
              <a:t>How do you know if you had this issue?</a:t>
            </a:r>
            <a:endParaRPr sz="3000" b="1">
              <a:solidFill>
                <a:srgbClr val="000000"/>
              </a:solidFill>
              <a:latin typeface="Times New Roman"/>
              <a:ea typeface="Times New Roman"/>
              <a:cs typeface="Times New Roman"/>
              <a:sym typeface="Times New Roman"/>
            </a:endParaRPr>
          </a:p>
        </p:txBody>
      </p:sp>
      <p:sp>
        <p:nvSpPr>
          <p:cNvPr id="92" name="Google Shape;92;p19"/>
          <p:cNvSpPr txBox="1">
            <a:spLocks noGrp="1"/>
          </p:cNvSpPr>
          <p:nvPr>
            <p:ph type="body" idx="1"/>
          </p:nvPr>
        </p:nvSpPr>
        <p:spPr>
          <a:xfrm>
            <a:off x="311700" y="1152475"/>
            <a:ext cx="8520600" cy="163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a:solidFill>
                  <a:srgbClr val="000000"/>
                </a:solidFill>
                <a:latin typeface="Times New Roman"/>
                <a:ea typeface="Times New Roman"/>
                <a:cs typeface="Times New Roman"/>
                <a:sym typeface="Times New Roman"/>
              </a:rPr>
              <a:t>Step 1: Make a form, and record everything you do for a week.</a:t>
            </a:r>
            <a:endParaRPr>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r>
              <a:rPr lang="en">
                <a:solidFill>
                  <a:srgbClr val="000000"/>
                </a:solidFill>
                <a:latin typeface="Times New Roman"/>
                <a:ea typeface="Times New Roman"/>
                <a:cs typeface="Times New Roman"/>
                <a:sym typeface="Times New Roman"/>
              </a:rPr>
              <a:t>Step 2: Admit it.</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Proposal</a:t>
            </a:r>
            <a:endParaRPr/>
          </a:p>
        </p:txBody>
      </p:sp>
      <p:sp>
        <p:nvSpPr>
          <p:cNvPr id="98" name="Google Shape;98;p20"/>
          <p:cNvSpPr txBox="1">
            <a:spLocks noGrp="1"/>
          </p:cNvSpPr>
          <p:nvPr>
            <p:ph type="body" idx="1"/>
          </p:nvPr>
        </p:nvSpPr>
        <p:spPr>
          <a:xfrm>
            <a:off x="311700" y="1152475"/>
            <a:ext cx="8520600" cy="171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Times New Roman"/>
                <a:ea typeface="Times New Roman"/>
                <a:cs typeface="Times New Roman"/>
                <a:sym typeface="Times New Roman"/>
              </a:rPr>
              <a:t>Step 1: Take it seriously (A sign of emotional detachment).</a:t>
            </a:r>
            <a:endParaRPr>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a:solidFill>
                  <a:srgbClr val="000000"/>
                </a:solidFill>
                <a:latin typeface="Times New Roman"/>
                <a:ea typeface="Times New Roman"/>
                <a:cs typeface="Times New Roman"/>
                <a:sym typeface="Times New Roman"/>
              </a:rPr>
              <a:t>Step 2: Knowing it takes time to fix the issue.</a:t>
            </a:r>
            <a:endParaRPr>
              <a:solidFill>
                <a:srgbClr val="000000"/>
              </a:solidFill>
              <a:highlight>
                <a:srgbClr val="FFFFFF"/>
              </a:highlight>
              <a:latin typeface="Times New Roman"/>
              <a:ea typeface="Times New Roman"/>
              <a:cs typeface="Times New Roman"/>
              <a:sym typeface="Times New Roman"/>
            </a:endParaRPr>
          </a:p>
          <a:p>
            <a:pPr marL="0" lvl="0" indent="0" algn="l" rtl="0">
              <a:spcBef>
                <a:spcPts val="1600"/>
              </a:spcBef>
              <a:spcAft>
                <a:spcPts val="1600"/>
              </a:spcAft>
              <a:buNone/>
            </a:pPr>
            <a:r>
              <a:rPr lang="en">
                <a:solidFill>
                  <a:srgbClr val="000000"/>
                </a:solidFill>
                <a:latin typeface="Times New Roman"/>
                <a:ea typeface="Times New Roman"/>
                <a:cs typeface="Times New Roman"/>
                <a:sym typeface="Times New Roman"/>
              </a:rPr>
              <a:t>Step 3: Try new things.</a:t>
            </a:r>
            <a:endParaRPr>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Words>
  <Application>Microsoft Office PowerPoint</Application>
  <PresentationFormat>On-screen Show (16:9)</PresentationFormat>
  <Paragraphs>31</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Simple Light</vt:lpstr>
      <vt:lpstr>Chronic lateness is Serious  </vt:lpstr>
      <vt:lpstr>Motivating Research issue</vt:lpstr>
      <vt:lpstr>Mature guesses of the cause of chronic lateness</vt:lpstr>
      <vt:lpstr>Background Info</vt:lpstr>
      <vt:lpstr>Background Info </vt:lpstr>
      <vt:lpstr>How do you know if you had this issue?</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lateness is Serious  </dc:title>
  <cp:lastModifiedBy>FENG ZHUO</cp:lastModifiedBy>
  <cp:revision>1</cp:revision>
  <dcterms:modified xsi:type="dcterms:W3CDTF">2018-12-12T17:59:57Z</dcterms:modified>
</cp:coreProperties>
</file>